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9" r:id="rId4"/>
    <p:sldId id="261" r:id="rId5"/>
    <p:sldId id="270" r:id="rId6"/>
    <p:sldId id="263" r:id="rId7"/>
    <p:sldId id="260" r:id="rId8"/>
    <p:sldId id="259" r:id="rId9"/>
    <p:sldId id="258" r:id="rId10"/>
    <p:sldId id="265" r:id="rId11"/>
    <p:sldId id="264" r:id="rId12"/>
    <p:sldId id="266" r:id="rId13"/>
    <p:sldId id="267" r:id="rId14"/>
    <p:sldId id="268" r:id="rId15"/>
    <p:sldId id="271" r:id="rId16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55" d="100"/>
          <a:sy n="55" d="100"/>
        </p:scale>
        <p:origin x="3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A571E9-6011-4FA6-92BB-BDE76DE7554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BCCC08A-963B-4457-9B6D-C80482AA7BCC}">
      <dgm:prSet phldrT="[Tekst]"/>
      <dgm:spPr/>
      <dgm:t>
        <a:bodyPr/>
        <a:lstStyle/>
        <a:p>
          <a:r>
            <a:rPr lang="pl-PL" dirty="0"/>
            <a:t>1. Rozpoznanie</a:t>
          </a:r>
          <a:r>
            <a:rPr lang="pl-PL" sz="2000" dirty="0"/>
            <a:t> sytuacji</a:t>
          </a:r>
        </a:p>
      </dgm:t>
    </dgm:pt>
    <dgm:pt modelId="{39547FBB-DB75-4627-A50A-0160EA6F4477}" type="parTrans" cxnId="{9DF05BF7-A317-4E54-AEDD-ABF484E6205E}">
      <dgm:prSet/>
      <dgm:spPr/>
      <dgm:t>
        <a:bodyPr/>
        <a:lstStyle/>
        <a:p>
          <a:endParaRPr lang="pl-PL"/>
        </a:p>
      </dgm:t>
    </dgm:pt>
    <dgm:pt modelId="{B8E5945F-E391-40CC-8190-00963534E1F7}" type="sibTrans" cxnId="{9DF05BF7-A317-4E54-AEDD-ABF484E6205E}">
      <dgm:prSet/>
      <dgm:spPr/>
      <dgm:t>
        <a:bodyPr/>
        <a:lstStyle/>
        <a:p>
          <a:endParaRPr lang="pl-PL"/>
        </a:p>
      </dgm:t>
    </dgm:pt>
    <dgm:pt modelId="{5E7D78A7-3484-4136-95B5-2772435AC1FD}">
      <dgm:prSet phldrT="[Tekst]" custT="1"/>
      <dgm:spPr/>
      <dgm:t>
        <a:bodyPr/>
        <a:lstStyle/>
        <a:p>
          <a:r>
            <a:rPr lang="pl-PL" sz="2000" dirty="0"/>
            <a:t>3. Określenie przyczyn</a:t>
          </a:r>
        </a:p>
      </dgm:t>
    </dgm:pt>
    <dgm:pt modelId="{2E6FDD50-4DCF-40DF-BD55-78528DB97B33}" type="parTrans" cxnId="{D05A3D35-188B-48ED-A8DA-8663EC8A0982}">
      <dgm:prSet/>
      <dgm:spPr/>
      <dgm:t>
        <a:bodyPr/>
        <a:lstStyle/>
        <a:p>
          <a:endParaRPr lang="pl-PL"/>
        </a:p>
      </dgm:t>
    </dgm:pt>
    <dgm:pt modelId="{D82E3B8F-F8FE-429A-8630-7B69A88FDD94}" type="sibTrans" cxnId="{D05A3D35-188B-48ED-A8DA-8663EC8A0982}">
      <dgm:prSet/>
      <dgm:spPr/>
      <dgm:t>
        <a:bodyPr/>
        <a:lstStyle/>
        <a:p>
          <a:endParaRPr lang="pl-PL"/>
        </a:p>
      </dgm:t>
    </dgm:pt>
    <dgm:pt modelId="{EA1DF51E-DC26-4EAB-8B08-3F061AB38C26}">
      <dgm:prSet phldrT="[Tekst]" custT="1"/>
      <dgm:spPr/>
      <dgm:t>
        <a:bodyPr/>
        <a:lstStyle/>
        <a:p>
          <a:r>
            <a:rPr lang="pl-PL" sz="2000" dirty="0"/>
            <a:t>4. Zdefiniowanie luki</a:t>
          </a:r>
        </a:p>
      </dgm:t>
    </dgm:pt>
    <dgm:pt modelId="{97E9447B-2A44-4EDB-9F57-42AEC7CBCCD9}" type="parTrans" cxnId="{76B5971D-23BE-466A-9CD1-BAC696FF0545}">
      <dgm:prSet/>
      <dgm:spPr/>
      <dgm:t>
        <a:bodyPr/>
        <a:lstStyle/>
        <a:p>
          <a:endParaRPr lang="pl-PL"/>
        </a:p>
      </dgm:t>
    </dgm:pt>
    <dgm:pt modelId="{D2F83D36-1DDA-4B9A-A9F8-165A6026F4EE}" type="sibTrans" cxnId="{76B5971D-23BE-466A-9CD1-BAC696FF0545}">
      <dgm:prSet/>
      <dgm:spPr/>
      <dgm:t>
        <a:bodyPr/>
        <a:lstStyle/>
        <a:p>
          <a:endParaRPr lang="pl-PL"/>
        </a:p>
      </dgm:t>
    </dgm:pt>
    <dgm:pt modelId="{318CA1E9-4F7B-4022-B392-65D8A890687B}">
      <dgm:prSet phldrT="[Tekst]" custT="1"/>
      <dgm:spPr/>
      <dgm:t>
        <a:bodyPr/>
        <a:lstStyle/>
        <a:p>
          <a:r>
            <a:rPr lang="pl-PL" sz="2000" dirty="0"/>
            <a:t>2. Określenie stanu docelowego</a:t>
          </a:r>
        </a:p>
      </dgm:t>
    </dgm:pt>
    <dgm:pt modelId="{9063EBEC-A229-48A7-BF1F-923463CE55D1}" type="parTrans" cxnId="{9F0BC945-1180-45B0-987D-7C7A9CC9CE15}">
      <dgm:prSet/>
      <dgm:spPr/>
      <dgm:t>
        <a:bodyPr/>
        <a:lstStyle/>
        <a:p>
          <a:endParaRPr lang="pl-PL"/>
        </a:p>
      </dgm:t>
    </dgm:pt>
    <dgm:pt modelId="{C14B3FD0-C76D-4D76-BE4D-D8A85684C85D}" type="sibTrans" cxnId="{9F0BC945-1180-45B0-987D-7C7A9CC9CE15}">
      <dgm:prSet/>
      <dgm:spPr/>
      <dgm:t>
        <a:bodyPr/>
        <a:lstStyle/>
        <a:p>
          <a:endParaRPr lang="pl-PL"/>
        </a:p>
      </dgm:t>
    </dgm:pt>
    <dgm:pt modelId="{CC499964-5CEB-41C1-AD03-80C52192FEE1}" type="pres">
      <dgm:prSet presAssocID="{10A571E9-6011-4FA6-92BB-BDE76DE7554C}" presName="Name0" presStyleCnt="0">
        <dgm:presLayoutVars>
          <dgm:dir/>
          <dgm:resizeHandles val="exact"/>
        </dgm:presLayoutVars>
      </dgm:prSet>
      <dgm:spPr/>
    </dgm:pt>
    <dgm:pt modelId="{18883BC1-189F-4FD2-81A3-5E9289453868}" type="pres">
      <dgm:prSet presAssocID="{6BCCC08A-963B-4457-9B6D-C80482AA7BCC}" presName="node" presStyleLbl="node1" presStyleIdx="0" presStyleCnt="4">
        <dgm:presLayoutVars>
          <dgm:bulletEnabled val="1"/>
        </dgm:presLayoutVars>
      </dgm:prSet>
      <dgm:spPr/>
    </dgm:pt>
    <dgm:pt modelId="{649EC818-550C-46D2-9C61-3DB804A5E6D2}" type="pres">
      <dgm:prSet presAssocID="{B8E5945F-E391-40CC-8190-00963534E1F7}" presName="sibTrans" presStyleLbl="sibTrans2D1" presStyleIdx="0" presStyleCnt="3"/>
      <dgm:spPr/>
    </dgm:pt>
    <dgm:pt modelId="{D47A9DD5-242A-499E-B3EA-9F9D2B445232}" type="pres">
      <dgm:prSet presAssocID="{B8E5945F-E391-40CC-8190-00963534E1F7}" presName="connectorText" presStyleLbl="sibTrans2D1" presStyleIdx="0" presStyleCnt="3"/>
      <dgm:spPr/>
    </dgm:pt>
    <dgm:pt modelId="{D378447F-5D06-418A-AA11-595DB3C5555B}" type="pres">
      <dgm:prSet presAssocID="{318CA1E9-4F7B-4022-B392-65D8A890687B}" presName="node" presStyleLbl="node1" presStyleIdx="1" presStyleCnt="4">
        <dgm:presLayoutVars>
          <dgm:bulletEnabled val="1"/>
        </dgm:presLayoutVars>
      </dgm:prSet>
      <dgm:spPr/>
    </dgm:pt>
    <dgm:pt modelId="{2BBB2FAD-48D8-468C-AC97-2DA4D1B95D83}" type="pres">
      <dgm:prSet presAssocID="{C14B3FD0-C76D-4D76-BE4D-D8A85684C85D}" presName="sibTrans" presStyleLbl="sibTrans2D1" presStyleIdx="1" presStyleCnt="3"/>
      <dgm:spPr/>
    </dgm:pt>
    <dgm:pt modelId="{EC45ACBC-73FE-4498-B798-824B058A4449}" type="pres">
      <dgm:prSet presAssocID="{C14B3FD0-C76D-4D76-BE4D-D8A85684C85D}" presName="connectorText" presStyleLbl="sibTrans2D1" presStyleIdx="1" presStyleCnt="3"/>
      <dgm:spPr/>
    </dgm:pt>
    <dgm:pt modelId="{B0CBF00C-00A7-4ACD-ACCB-9A00D464B578}" type="pres">
      <dgm:prSet presAssocID="{5E7D78A7-3484-4136-95B5-2772435AC1FD}" presName="node" presStyleLbl="node1" presStyleIdx="2" presStyleCnt="4">
        <dgm:presLayoutVars>
          <dgm:bulletEnabled val="1"/>
        </dgm:presLayoutVars>
      </dgm:prSet>
      <dgm:spPr/>
    </dgm:pt>
    <dgm:pt modelId="{3BB7D9D3-8A92-45C3-B601-5A36A7416E19}" type="pres">
      <dgm:prSet presAssocID="{D82E3B8F-F8FE-429A-8630-7B69A88FDD94}" presName="sibTrans" presStyleLbl="sibTrans2D1" presStyleIdx="2" presStyleCnt="3"/>
      <dgm:spPr/>
    </dgm:pt>
    <dgm:pt modelId="{D48AE2BB-766B-40FE-9B3F-180C81E74A58}" type="pres">
      <dgm:prSet presAssocID="{D82E3B8F-F8FE-429A-8630-7B69A88FDD94}" presName="connectorText" presStyleLbl="sibTrans2D1" presStyleIdx="2" presStyleCnt="3"/>
      <dgm:spPr/>
    </dgm:pt>
    <dgm:pt modelId="{61F3F931-6925-4F4C-8B93-C31F5496224B}" type="pres">
      <dgm:prSet presAssocID="{EA1DF51E-DC26-4EAB-8B08-3F061AB38C26}" presName="node" presStyleLbl="node1" presStyleIdx="3" presStyleCnt="4">
        <dgm:presLayoutVars>
          <dgm:bulletEnabled val="1"/>
        </dgm:presLayoutVars>
      </dgm:prSet>
      <dgm:spPr/>
    </dgm:pt>
  </dgm:ptLst>
  <dgm:cxnLst>
    <dgm:cxn modelId="{D61EEE0B-0C44-4498-A94A-C865C11A1339}" type="presOf" srcId="{C14B3FD0-C76D-4D76-BE4D-D8A85684C85D}" destId="{2BBB2FAD-48D8-468C-AC97-2DA4D1B95D83}" srcOrd="0" destOrd="0" presId="urn:microsoft.com/office/officeart/2005/8/layout/process1"/>
    <dgm:cxn modelId="{76B5971D-23BE-466A-9CD1-BAC696FF0545}" srcId="{10A571E9-6011-4FA6-92BB-BDE76DE7554C}" destId="{EA1DF51E-DC26-4EAB-8B08-3F061AB38C26}" srcOrd="3" destOrd="0" parTransId="{97E9447B-2A44-4EDB-9F57-42AEC7CBCCD9}" sibTransId="{D2F83D36-1DDA-4B9A-A9F8-165A6026F4EE}"/>
    <dgm:cxn modelId="{B061C21D-E5FD-471C-9DF5-754A8BA29E59}" type="presOf" srcId="{10A571E9-6011-4FA6-92BB-BDE76DE7554C}" destId="{CC499964-5CEB-41C1-AD03-80C52192FEE1}" srcOrd="0" destOrd="0" presId="urn:microsoft.com/office/officeart/2005/8/layout/process1"/>
    <dgm:cxn modelId="{BA976020-E76F-42D3-93F3-4E02E97270E5}" type="presOf" srcId="{D82E3B8F-F8FE-429A-8630-7B69A88FDD94}" destId="{D48AE2BB-766B-40FE-9B3F-180C81E74A58}" srcOrd="1" destOrd="0" presId="urn:microsoft.com/office/officeart/2005/8/layout/process1"/>
    <dgm:cxn modelId="{D05A3D35-188B-48ED-A8DA-8663EC8A0982}" srcId="{10A571E9-6011-4FA6-92BB-BDE76DE7554C}" destId="{5E7D78A7-3484-4136-95B5-2772435AC1FD}" srcOrd="2" destOrd="0" parTransId="{2E6FDD50-4DCF-40DF-BD55-78528DB97B33}" sibTransId="{D82E3B8F-F8FE-429A-8630-7B69A88FDD94}"/>
    <dgm:cxn modelId="{0A1E2C38-068B-4682-9BD9-C9926C55B2AC}" type="presOf" srcId="{EA1DF51E-DC26-4EAB-8B08-3F061AB38C26}" destId="{61F3F931-6925-4F4C-8B93-C31F5496224B}" srcOrd="0" destOrd="0" presId="urn:microsoft.com/office/officeart/2005/8/layout/process1"/>
    <dgm:cxn modelId="{88E39B39-FEA1-477E-893F-2F4DEDD8C4F2}" type="presOf" srcId="{C14B3FD0-C76D-4D76-BE4D-D8A85684C85D}" destId="{EC45ACBC-73FE-4498-B798-824B058A4449}" srcOrd="1" destOrd="0" presId="urn:microsoft.com/office/officeart/2005/8/layout/process1"/>
    <dgm:cxn modelId="{579BEE39-5475-48A7-9FDD-B6E3DF877CAC}" type="presOf" srcId="{318CA1E9-4F7B-4022-B392-65D8A890687B}" destId="{D378447F-5D06-418A-AA11-595DB3C5555B}" srcOrd="0" destOrd="0" presId="urn:microsoft.com/office/officeart/2005/8/layout/process1"/>
    <dgm:cxn modelId="{D2FFDE3B-51C1-426F-95F9-A2A2DFC92F73}" type="presOf" srcId="{5E7D78A7-3484-4136-95B5-2772435AC1FD}" destId="{B0CBF00C-00A7-4ACD-ACCB-9A00D464B578}" srcOrd="0" destOrd="0" presId="urn:microsoft.com/office/officeart/2005/8/layout/process1"/>
    <dgm:cxn modelId="{9F0BC945-1180-45B0-987D-7C7A9CC9CE15}" srcId="{10A571E9-6011-4FA6-92BB-BDE76DE7554C}" destId="{318CA1E9-4F7B-4022-B392-65D8A890687B}" srcOrd="1" destOrd="0" parTransId="{9063EBEC-A229-48A7-BF1F-923463CE55D1}" sibTransId="{C14B3FD0-C76D-4D76-BE4D-D8A85684C85D}"/>
    <dgm:cxn modelId="{0ABAD449-539E-4C0A-8A2B-1B4E27F626E5}" type="presOf" srcId="{6BCCC08A-963B-4457-9B6D-C80482AA7BCC}" destId="{18883BC1-189F-4FD2-81A3-5E9289453868}" srcOrd="0" destOrd="0" presId="urn:microsoft.com/office/officeart/2005/8/layout/process1"/>
    <dgm:cxn modelId="{4C4C2D96-5752-4F31-B38D-B8299E610B81}" type="presOf" srcId="{D82E3B8F-F8FE-429A-8630-7B69A88FDD94}" destId="{3BB7D9D3-8A92-45C3-B601-5A36A7416E19}" srcOrd="0" destOrd="0" presId="urn:microsoft.com/office/officeart/2005/8/layout/process1"/>
    <dgm:cxn modelId="{0709E0E8-A0CB-479A-BB84-A3D735CFC7F5}" type="presOf" srcId="{B8E5945F-E391-40CC-8190-00963534E1F7}" destId="{649EC818-550C-46D2-9C61-3DB804A5E6D2}" srcOrd="0" destOrd="0" presId="urn:microsoft.com/office/officeart/2005/8/layout/process1"/>
    <dgm:cxn modelId="{6FA578F5-04EF-413F-8986-5043EB5E6A8B}" type="presOf" srcId="{B8E5945F-E391-40CC-8190-00963534E1F7}" destId="{D47A9DD5-242A-499E-B3EA-9F9D2B445232}" srcOrd="1" destOrd="0" presId="urn:microsoft.com/office/officeart/2005/8/layout/process1"/>
    <dgm:cxn modelId="{9DF05BF7-A317-4E54-AEDD-ABF484E6205E}" srcId="{10A571E9-6011-4FA6-92BB-BDE76DE7554C}" destId="{6BCCC08A-963B-4457-9B6D-C80482AA7BCC}" srcOrd="0" destOrd="0" parTransId="{39547FBB-DB75-4627-A50A-0160EA6F4477}" sibTransId="{B8E5945F-E391-40CC-8190-00963534E1F7}"/>
    <dgm:cxn modelId="{3196B416-6C56-4931-A232-FADD50FEA72F}" type="presParOf" srcId="{CC499964-5CEB-41C1-AD03-80C52192FEE1}" destId="{18883BC1-189F-4FD2-81A3-5E9289453868}" srcOrd="0" destOrd="0" presId="urn:microsoft.com/office/officeart/2005/8/layout/process1"/>
    <dgm:cxn modelId="{68AAA8C6-9274-4F1D-907F-A43DD9054858}" type="presParOf" srcId="{CC499964-5CEB-41C1-AD03-80C52192FEE1}" destId="{649EC818-550C-46D2-9C61-3DB804A5E6D2}" srcOrd="1" destOrd="0" presId="urn:microsoft.com/office/officeart/2005/8/layout/process1"/>
    <dgm:cxn modelId="{D79BA4FC-59C7-47F3-850E-7E8682A70894}" type="presParOf" srcId="{649EC818-550C-46D2-9C61-3DB804A5E6D2}" destId="{D47A9DD5-242A-499E-B3EA-9F9D2B445232}" srcOrd="0" destOrd="0" presId="urn:microsoft.com/office/officeart/2005/8/layout/process1"/>
    <dgm:cxn modelId="{58E5DA7A-4901-43EB-AFB8-403295BCB391}" type="presParOf" srcId="{CC499964-5CEB-41C1-AD03-80C52192FEE1}" destId="{D378447F-5D06-418A-AA11-595DB3C5555B}" srcOrd="2" destOrd="0" presId="urn:microsoft.com/office/officeart/2005/8/layout/process1"/>
    <dgm:cxn modelId="{68419DAA-C2A7-4B51-9C51-C2F3D05E3570}" type="presParOf" srcId="{CC499964-5CEB-41C1-AD03-80C52192FEE1}" destId="{2BBB2FAD-48D8-468C-AC97-2DA4D1B95D83}" srcOrd="3" destOrd="0" presId="urn:microsoft.com/office/officeart/2005/8/layout/process1"/>
    <dgm:cxn modelId="{83899B36-CEF5-4086-A885-EF6AB789881B}" type="presParOf" srcId="{2BBB2FAD-48D8-468C-AC97-2DA4D1B95D83}" destId="{EC45ACBC-73FE-4498-B798-824B058A4449}" srcOrd="0" destOrd="0" presId="urn:microsoft.com/office/officeart/2005/8/layout/process1"/>
    <dgm:cxn modelId="{F15BBD6E-87F8-4479-8E7A-C23AE93C3CC5}" type="presParOf" srcId="{CC499964-5CEB-41C1-AD03-80C52192FEE1}" destId="{B0CBF00C-00A7-4ACD-ACCB-9A00D464B578}" srcOrd="4" destOrd="0" presId="urn:microsoft.com/office/officeart/2005/8/layout/process1"/>
    <dgm:cxn modelId="{0EB18C9E-FC10-46AF-947D-74D8399D55DF}" type="presParOf" srcId="{CC499964-5CEB-41C1-AD03-80C52192FEE1}" destId="{3BB7D9D3-8A92-45C3-B601-5A36A7416E19}" srcOrd="5" destOrd="0" presId="urn:microsoft.com/office/officeart/2005/8/layout/process1"/>
    <dgm:cxn modelId="{3A92CF84-8A92-494A-AEC8-87719E3C80FA}" type="presParOf" srcId="{3BB7D9D3-8A92-45C3-B601-5A36A7416E19}" destId="{D48AE2BB-766B-40FE-9B3F-180C81E74A58}" srcOrd="0" destOrd="0" presId="urn:microsoft.com/office/officeart/2005/8/layout/process1"/>
    <dgm:cxn modelId="{08144242-3AEE-4380-9B90-ED4532822BD7}" type="presParOf" srcId="{CC499964-5CEB-41C1-AD03-80C52192FEE1}" destId="{61F3F931-6925-4F4C-8B93-C31F5496224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83BC1-189F-4FD2-81A3-5E9289453868}">
      <dsp:nvSpPr>
        <dsp:cNvPr id="0" name=""/>
        <dsp:cNvSpPr/>
      </dsp:nvSpPr>
      <dsp:spPr>
        <a:xfrm>
          <a:off x="4373" y="2135630"/>
          <a:ext cx="1912342" cy="1147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1. Rozpoznanie sytuacji</a:t>
          </a:r>
        </a:p>
      </dsp:txBody>
      <dsp:txXfrm>
        <a:off x="37979" y="2169236"/>
        <a:ext cx="1845130" cy="1080193"/>
      </dsp:txXfrm>
    </dsp:sp>
    <dsp:sp modelId="{649EC818-550C-46D2-9C61-3DB804A5E6D2}">
      <dsp:nvSpPr>
        <dsp:cNvPr id="0" name=""/>
        <dsp:cNvSpPr/>
      </dsp:nvSpPr>
      <dsp:spPr>
        <a:xfrm>
          <a:off x="2107951" y="2472202"/>
          <a:ext cx="405416" cy="474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kern="1200"/>
        </a:p>
      </dsp:txBody>
      <dsp:txXfrm>
        <a:off x="2107951" y="2567054"/>
        <a:ext cx="283791" cy="284557"/>
      </dsp:txXfrm>
    </dsp:sp>
    <dsp:sp modelId="{D378447F-5D06-418A-AA11-595DB3C5555B}">
      <dsp:nvSpPr>
        <dsp:cNvPr id="0" name=""/>
        <dsp:cNvSpPr/>
      </dsp:nvSpPr>
      <dsp:spPr>
        <a:xfrm>
          <a:off x="2681653" y="2135630"/>
          <a:ext cx="1912342" cy="1147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2. Określenie stanu docelowego</a:t>
          </a:r>
        </a:p>
      </dsp:txBody>
      <dsp:txXfrm>
        <a:off x="2715259" y="2169236"/>
        <a:ext cx="1845130" cy="1080193"/>
      </dsp:txXfrm>
    </dsp:sp>
    <dsp:sp modelId="{2BBB2FAD-48D8-468C-AC97-2DA4D1B95D83}">
      <dsp:nvSpPr>
        <dsp:cNvPr id="0" name=""/>
        <dsp:cNvSpPr/>
      </dsp:nvSpPr>
      <dsp:spPr>
        <a:xfrm>
          <a:off x="4785231" y="2472202"/>
          <a:ext cx="405416" cy="474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kern="1200"/>
        </a:p>
      </dsp:txBody>
      <dsp:txXfrm>
        <a:off x="4785231" y="2567054"/>
        <a:ext cx="283791" cy="284557"/>
      </dsp:txXfrm>
    </dsp:sp>
    <dsp:sp modelId="{B0CBF00C-00A7-4ACD-ACCB-9A00D464B578}">
      <dsp:nvSpPr>
        <dsp:cNvPr id="0" name=""/>
        <dsp:cNvSpPr/>
      </dsp:nvSpPr>
      <dsp:spPr>
        <a:xfrm>
          <a:off x="5358934" y="2135630"/>
          <a:ext cx="1912342" cy="1147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3. Określenie przyczyn</a:t>
          </a:r>
        </a:p>
      </dsp:txBody>
      <dsp:txXfrm>
        <a:off x="5392540" y="2169236"/>
        <a:ext cx="1845130" cy="1080193"/>
      </dsp:txXfrm>
    </dsp:sp>
    <dsp:sp modelId="{3BB7D9D3-8A92-45C3-B601-5A36A7416E19}">
      <dsp:nvSpPr>
        <dsp:cNvPr id="0" name=""/>
        <dsp:cNvSpPr/>
      </dsp:nvSpPr>
      <dsp:spPr>
        <a:xfrm>
          <a:off x="7462511" y="2472202"/>
          <a:ext cx="405416" cy="474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700" kern="1200"/>
        </a:p>
      </dsp:txBody>
      <dsp:txXfrm>
        <a:off x="7462511" y="2567054"/>
        <a:ext cx="283791" cy="284557"/>
      </dsp:txXfrm>
    </dsp:sp>
    <dsp:sp modelId="{61F3F931-6925-4F4C-8B93-C31F5496224B}">
      <dsp:nvSpPr>
        <dsp:cNvPr id="0" name=""/>
        <dsp:cNvSpPr/>
      </dsp:nvSpPr>
      <dsp:spPr>
        <a:xfrm>
          <a:off x="8036214" y="2135630"/>
          <a:ext cx="1912342" cy="1147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4. Zdefiniowanie luki</a:t>
          </a:r>
        </a:p>
      </dsp:txBody>
      <dsp:txXfrm>
        <a:off x="8069820" y="2169236"/>
        <a:ext cx="1845130" cy="1080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" descr="zalacznik">
            <a:extLst>
              <a:ext uri="{FF2B5EF4-FFF2-40B4-BE49-F238E27FC236}">
                <a16:creationId xmlns:a16="http://schemas.microsoft.com/office/drawing/2014/main" id="{62A232A9-E8C9-417F-8559-1F5CFF2876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5DFCF8F8-7F12-4B4A-8833-C91EC1172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2F34AB0-1A4D-4560-A60B-2E00F6B36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03C305D6-359E-41D2-888B-57B1F12C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276052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79E509-E41F-44A8-A213-1853FB6B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DC1D6E-906B-4935-A3B5-431E6F689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0ADD0A-D468-474C-8A4B-F43B8A49A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60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94445B-3E98-430B-8820-83DD2AF3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327AF8-DD60-431A-B8BF-88AC18E0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40F094-D6FC-4EC1-A40D-A8B4DBEC1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8279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8">
            <a:extLst>
              <a:ext uri="{FF2B5EF4-FFF2-40B4-BE49-F238E27FC236}">
                <a16:creationId xmlns:a16="http://schemas.microsoft.com/office/drawing/2014/main" id="{8244DEB3-8D94-4951-AF8D-8D0B23470C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267700" y="6381750"/>
            <a:ext cx="2844800" cy="369888"/>
          </a:xfrm>
        </p:spPr>
        <p:txBody>
          <a:bodyPr lIns="45719" tIns="45719" rIns="45719" bIns="45719" anchor="t"/>
          <a:lstStyle>
            <a:lvl1pPr marL="0" indent="16669" algn="l" defTabSz="914114">
              <a:defRPr sz="180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01615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0332C6B8-F8BA-4F60-B9CD-4D9963B32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30832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3376EBD9-F713-4012-8B06-9BE43E05E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41351" y="3025775"/>
            <a:ext cx="146896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D3E9E9B-8B42-4CFE-A711-F8D7B6333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3" y="3219451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E1AD253-DAFB-42C7-A7BD-E0CA67616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231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931D8C9-FC65-4326-92A5-9722A6420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048777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pl-PL" altLang="pl-PL" sz="900"/>
            </a:br>
            <a:endParaRPr lang="pl-PL" altLang="pl-PL" sz="240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F3A8A5C-1C06-49C6-A9D2-59E43B5CD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346628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EC4FABFC-AE82-46D6-A96B-EEE1EB114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6884"/>
            <a:ext cx="53604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000" dirty="0">
                <a:ea typeface="Times New Roman" pitchFamily="18" charset="0"/>
              </a:rPr>
              <a:t>	</a:t>
            </a:r>
            <a:endParaRPr lang="pl-PL" altLang="pl-PL" sz="9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DBE832D3-D9D2-4F7E-ABD6-B551FD85D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319" y="2436169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pic>
        <p:nvPicPr>
          <p:cNvPr id="10" name="Obraz 19" descr="lider goły.jpg">
            <a:extLst>
              <a:ext uri="{FF2B5EF4-FFF2-40B4-BE49-F238E27FC236}">
                <a16:creationId xmlns:a16="http://schemas.microsoft.com/office/drawing/2014/main" id="{82CD16A9-E9C3-40DB-B6A6-49EC1278F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218" y="5981700"/>
            <a:ext cx="40216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12301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36054"/>
            <a:ext cx="10515600" cy="9207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48880"/>
            <a:ext cx="10515600" cy="34550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4A917BB-792C-4E62-87E5-F5328D81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BABDB3-85C9-4EC5-84C5-62151A8D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91B33B-F5D5-4698-AFE5-BA5BDD2B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473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3E089D-3F62-40ED-BB3E-08274BB15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8932C4-5B01-47DA-837C-41C3B6E6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46D9AD-21A4-4FE3-B9E2-A357A477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7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50"/>
            <a:ext cx="51816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50"/>
            <a:ext cx="51816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9E21AE39-1915-433D-9FCE-03EDEEE88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D075327B-D538-4BEA-AA42-59C45B239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34880314-814F-4348-967A-542D4D006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113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8C1217D9-A675-4E0D-B51A-9126D95AA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A537FB38-4261-4617-B746-1E6AE3FAD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AFA76646-FBAC-4742-8B56-4F555081B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40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8FFC69C9-0624-4F04-A382-748BA66D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98D91107-432A-422F-9199-EC0EE64C5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CFCF9942-F7B5-4576-89F4-28FA47CC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81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3D51A1BE-6807-456A-9676-2B0A79C7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C4DF289A-E2F6-4D36-B4ED-1E01B0723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CA226951-E11C-4C7A-8A38-04F3C96A7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16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3E6631EE-F454-44F3-A0EC-A84C18FE8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AAEAF623-8B30-4A7F-B5C7-64CD3C91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A2E12A4-40D9-4584-876A-5D1BCFCF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215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A153AE53-7BCC-49AC-BD04-86DD0D00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CC91ADB-0659-4007-A5B8-FF4A2CC85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8495B191-20C7-4B03-ABD0-57FA1ACC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255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B5632126-7415-4B19-B61B-AB45280EB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1267" y="1244601"/>
            <a:ext cx="105156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270F9BC9-4E88-449F-9C4E-BC6C09676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552701"/>
            <a:ext cx="1051560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9993D5-5B56-4C85-B192-B39B5E4D3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D0DEE4A-1F54-4C88-B059-34BFA9A2D2B9}" type="datetimeFigureOut">
              <a:rPr lang="pl-PL" smtClean="0"/>
              <a:t>27.01.2019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5FC7CB-6A14-4526-AF73-32D7468D2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209EC3-D4B0-4534-8C2B-486A6F540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2482EC-D051-4268-B519-19DC385DB13D}" type="slidenum">
              <a:rPr lang="pl-PL" smtClean="0"/>
              <a:t>‹#›</a:t>
            </a:fld>
            <a:endParaRPr lang="pl-PL"/>
          </a:p>
        </p:txBody>
      </p:sp>
      <p:pic>
        <p:nvPicPr>
          <p:cNvPr id="1031" name="Obraz 6">
            <a:extLst>
              <a:ext uri="{FF2B5EF4-FFF2-40B4-BE49-F238E27FC236}">
                <a16:creationId xmlns:a16="http://schemas.microsoft.com/office/drawing/2014/main" id="{0D66C0FB-2BB5-4C04-B950-C07D7B8BB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82551"/>
            <a:ext cx="731943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7">
            <a:extLst>
              <a:ext uri="{FF2B5EF4-FFF2-40B4-BE49-F238E27FC236}">
                <a16:creationId xmlns:a16="http://schemas.microsoft.com/office/drawing/2014/main" id="{A88E6AB5-AC8F-4CBD-8431-581EBA65E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034" y="5815014"/>
            <a:ext cx="73279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/>
        </p:nvSpPr>
        <p:spPr>
          <a:xfrm>
            <a:off x="719667" y="417514"/>
            <a:ext cx="10481733" cy="11144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r>
              <a:rPr lang="pl-PL" sz="900" i="1" dirty="0"/>
              <a:t>DOSKONALENIE TRENERÓW WSPOMAGANIA OŚWIATY  </a:t>
            </a:r>
            <a:r>
              <a:rPr lang="pl-PL" sz="900" dirty="0"/>
              <a:t>POWR.02.10.00-00-7015/17</a:t>
            </a:r>
          </a:p>
        </p:txBody>
      </p:sp>
    </p:spTree>
    <p:extLst>
      <p:ext uri="{BB962C8B-B14F-4D97-AF65-F5344CB8AC3E}">
        <p14:creationId xmlns:p14="http://schemas.microsoft.com/office/powerpoint/2010/main" val="130364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zoom dir="in"/>
  </p:transition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2394D3-C623-4BA1-AE22-D3A12C10B1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Diagnoza potrzeb szkoły</a:t>
            </a:r>
          </a:p>
        </p:txBody>
      </p:sp>
    </p:spTree>
    <p:extLst>
      <p:ext uri="{BB962C8B-B14F-4D97-AF65-F5344CB8AC3E}">
        <p14:creationId xmlns:p14="http://schemas.microsoft.com/office/powerpoint/2010/main" val="2000444179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580293-CE0D-42CA-A7FF-BEBA71287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Przebieg spotkania z dyrektorem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039FED-20D4-470E-A44B-E48EB346F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0636"/>
            <a:ext cx="9819707" cy="34550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/>
              <a:t>Przedyskutowanie zasad współpracy prowadzonej w ramach wspomagania pracy szkoły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Określenie potrzeb szkoły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Określenie pełnionych ról i odpowiedzialności w procesie diagnozowania, planowania i wdrażania wspomagania pracy szkoły,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Ustalenie terminu spotkania z radą pedagogiczną</a:t>
            </a:r>
          </a:p>
        </p:txBody>
      </p:sp>
    </p:spTree>
    <p:extLst>
      <p:ext uri="{BB962C8B-B14F-4D97-AF65-F5344CB8AC3E}">
        <p14:creationId xmlns:p14="http://schemas.microsoft.com/office/powerpoint/2010/main" val="4122434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4B610B-0FAB-46C2-9642-2B54D8F9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Proponowany model GROW w rozmowie z dyrektorem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84F3EF-92D6-485A-9BD4-A14C7E6AF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094" y="2330714"/>
            <a:ext cx="9189922" cy="34550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b="1" dirty="0" err="1"/>
              <a:t>Goal</a:t>
            </a:r>
            <a:r>
              <a:rPr lang="pl-PL" sz="2400" dirty="0"/>
              <a:t> – określenie obrazu stanu pożądanego</a:t>
            </a:r>
          </a:p>
          <a:p>
            <a:pPr>
              <a:lnSpc>
                <a:spcPct val="150000"/>
              </a:lnSpc>
            </a:pPr>
            <a:r>
              <a:rPr lang="pl-PL" sz="2400" b="1" dirty="0" err="1"/>
              <a:t>Reality</a:t>
            </a:r>
            <a:r>
              <a:rPr lang="pl-PL" sz="2400" dirty="0"/>
              <a:t> – przedstawienie obrazu istniejącej sytuacji w szkole</a:t>
            </a:r>
          </a:p>
          <a:p>
            <a:pPr>
              <a:lnSpc>
                <a:spcPct val="150000"/>
              </a:lnSpc>
            </a:pPr>
            <a:r>
              <a:rPr lang="pl-PL" sz="2400" b="1" dirty="0" err="1"/>
              <a:t>Options</a:t>
            </a:r>
            <a:r>
              <a:rPr lang="pl-PL" sz="2400" dirty="0"/>
              <a:t> – określenie alternatywnych dróg dotarcia do celu</a:t>
            </a:r>
          </a:p>
          <a:p>
            <a:pPr>
              <a:lnSpc>
                <a:spcPct val="150000"/>
              </a:lnSpc>
            </a:pPr>
            <a:r>
              <a:rPr lang="pl-PL" sz="2400" b="1" dirty="0" err="1"/>
              <a:t>Will</a:t>
            </a:r>
            <a:r>
              <a:rPr lang="pl-PL" sz="2400" b="1" dirty="0"/>
              <a:t>/</a:t>
            </a:r>
            <a:r>
              <a:rPr lang="pl-PL" sz="2400" b="1" dirty="0" err="1"/>
              <a:t>Way</a:t>
            </a:r>
            <a:r>
              <a:rPr lang="pl-PL" sz="2400" b="1" dirty="0"/>
              <a:t> </a:t>
            </a:r>
            <a:r>
              <a:rPr lang="pl-PL" sz="2400" b="1" dirty="0" err="1"/>
              <a:t>Forward</a:t>
            </a:r>
            <a:r>
              <a:rPr lang="pl-PL" sz="2400" b="1" dirty="0"/>
              <a:t> </a:t>
            </a:r>
            <a:r>
              <a:rPr lang="pl-PL" sz="2400" dirty="0"/>
              <a:t>– zadeklarowanie zaangażowania dyrektora </a:t>
            </a:r>
            <a:br>
              <a:rPr lang="pl-PL" sz="2400" dirty="0"/>
            </a:br>
            <a:r>
              <a:rPr lang="pl-PL" sz="2400" dirty="0"/>
              <a:t>w działania doprowadzające do osiągnięcia celu</a:t>
            </a:r>
          </a:p>
        </p:txBody>
      </p:sp>
    </p:spTree>
    <p:extLst>
      <p:ext uri="{BB962C8B-B14F-4D97-AF65-F5344CB8AC3E}">
        <p14:creationId xmlns:p14="http://schemas.microsoft.com/office/powerpoint/2010/main" val="597273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8B631E-6CA8-4E65-B8EA-986652300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8016"/>
            <a:ext cx="10515600" cy="920750"/>
          </a:xfrm>
        </p:spPr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Przebieg spotkania z radą pedagogiczną szkoły</a:t>
            </a:r>
            <a:endParaRPr lang="pl-PL" u="sng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381DA5-D8CA-413D-8B0B-2335DCEF1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97094"/>
            <a:ext cx="10945091" cy="45452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/>
              <a:t>Zaprezentowanie koncepcji procesu wspomagania pracy szkoły oraz roli specjalisty ds. wspomagania pracy szkoły.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Przeprowadzenie dyskusji na temat potrzeb szkoły.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Dokonanie wyboru, przez radę pedagogiczną, priorytetowego obszaru wspomagania.</a:t>
            </a:r>
          </a:p>
          <a:p>
            <a:pPr>
              <a:lnSpc>
                <a:spcPct val="150000"/>
              </a:lnSpc>
            </a:pPr>
            <a:r>
              <a:rPr lang="pl-PL" sz="2400" dirty="0" err="1"/>
              <a:t>Gokonanie</a:t>
            </a:r>
            <a:r>
              <a:rPr lang="pl-PL" sz="2400" dirty="0"/>
              <a:t> wyboru składu osobowego zespołu zadaniowego, który podczas spotkania </a:t>
            </a:r>
            <a:r>
              <a:rPr lang="pl-PL" sz="2400" dirty="0" err="1"/>
              <a:t>diagnostyczno</a:t>
            </a:r>
            <a:r>
              <a:rPr lang="pl-PL" sz="2400" dirty="0"/>
              <a:t> – rozwojowego dokona uszczegółowienia wybranego obszaru.</a:t>
            </a:r>
          </a:p>
        </p:txBody>
      </p:sp>
    </p:spTree>
    <p:extLst>
      <p:ext uri="{BB962C8B-B14F-4D97-AF65-F5344CB8AC3E}">
        <p14:creationId xmlns:p14="http://schemas.microsoft.com/office/powerpoint/2010/main" val="3186004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76FA3A-52DC-49FE-B63E-EC2FA600B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Przebieg spotkania </a:t>
            </a:r>
            <a:r>
              <a:rPr lang="pl-PL" b="1" u="sng" dirty="0" err="1">
                <a:solidFill>
                  <a:srgbClr val="002060"/>
                </a:solidFill>
              </a:rPr>
              <a:t>diagnostyczno</a:t>
            </a:r>
            <a:r>
              <a:rPr lang="pl-PL" b="1" u="sng" dirty="0">
                <a:solidFill>
                  <a:srgbClr val="002060"/>
                </a:solidFill>
              </a:rPr>
              <a:t> - rozwojowego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B20EE1-F9A7-44C9-B3F2-AE898B310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984" y="2415492"/>
            <a:ext cx="7942462" cy="34550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400" dirty="0"/>
              <a:t>Przeprowadzenie pogłębionej analizy wybranego obszaru do rozwoju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Określenie zakresu zmian, jakie mają nastąpić w szkole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Określenie efektów wdrożonych zmian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Opracowanie harmonogramu zaplanowanych działań</a:t>
            </a:r>
          </a:p>
        </p:txBody>
      </p:sp>
    </p:spTree>
    <p:extLst>
      <p:ext uri="{BB962C8B-B14F-4D97-AF65-F5344CB8AC3E}">
        <p14:creationId xmlns:p14="http://schemas.microsoft.com/office/powerpoint/2010/main" val="2489216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41FBE7-B13A-4D52-9C6A-34FECAD57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Roczny plan rozwoju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0DCE34-B2B3-4422-AF27-02CE86FF3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8880"/>
            <a:ext cx="9559315" cy="3455020"/>
          </a:xfrm>
        </p:spPr>
        <p:txBody>
          <a:bodyPr/>
          <a:lstStyle/>
          <a:p>
            <a:endParaRPr lang="pl-PL" sz="2400" dirty="0"/>
          </a:p>
          <a:p>
            <a:r>
              <a:rPr lang="pl-PL" sz="2400" dirty="0"/>
              <a:t>Opracowanie rocznego planu rozwoju na podstawie pozyskanych informacji</a:t>
            </a:r>
          </a:p>
          <a:p>
            <a:r>
              <a:rPr lang="pl-PL" sz="2400" dirty="0"/>
              <a:t>Przedstawienie w nim podziału ról i odpowiedzialności za poszczególne działania</a:t>
            </a:r>
          </a:p>
          <a:p>
            <a:r>
              <a:rPr lang="pl-PL" sz="2400" dirty="0"/>
              <a:t>Zatwierdzenie rocznego planu rozwoju szkoły przez dyrektora i radę pedagogiczną</a:t>
            </a:r>
          </a:p>
        </p:txBody>
      </p:sp>
    </p:spTree>
    <p:extLst>
      <p:ext uri="{BB962C8B-B14F-4D97-AF65-F5344CB8AC3E}">
        <p14:creationId xmlns:p14="http://schemas.microsoft.com/office/powerpoint/2010/main" val="3371943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70E17AE-64B3-4B20-A1E8-64BD4931E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924459"/>
          </a:xfrm>
        </p:spPr>
        <p:txBody>
          <a:bodyPr/>
          <a:lstStyle/>
          <a:p>
            <a:r>
              <a:rPr lang="pl-PL" sz="2400" dirty="0"/>
              <a:t>Prezentacja została opracowana na podstawie publikacji on-line: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861DEB4-F30E-4B7B-9914-7B64A1A69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2623602"/>
            <a:ext cx="10515600" cy="2778019"/>
          </a:xfrm>
        </p:spPr>
        <p:txBody>
          <a:bodyPr/>
          <a:lstStyle/>
          <a:p>
            <a:r>
              <a:rPr lang="pl-PL" sz="2800" u="sng" dirty="0">
                <a:solidFill>
                  <a:srgbClr val="002060"/>
                </a:solidFill>
              </a:rPr>
              <a:t>Jak wspomagać pracę szkoły. Poradnik dla pracowników instytucji systemu wspomagania, Zeszyt 2. DIAGNOZA PRACY SZKOŁY, Ośrodek Rozwoju Edukacji, 2015</a:t>
            </a:r>
          </a:p>
          <a:p>
            <a:r>
              <a:rPr lang="pl-PL" sz="2800" u="sng" dirty="0">
                <a:solidFill>
                  <a:srgbClr val="002060"/>
                </a:solidFill>
              </a:rPr>
              <a:t>https://www.cen.gda.pl/wsparcie-szkol-i-placowek/wp-content/uploads/sites/26/2015/11/02-aa-Jak-wspomagac-prace-szkoly-Diagnoza.pdf</a:t>
            </a:r>
          </a:p>
        </p:txBody>
      </p:sp>
    </p:spTree>
    <p:extLst>
      <p:ext uri="{BB962C8B-B14F-4D97-AF65-F5344CB8AC3E}">
        <p14:creationId xmlns:p14="http://schemas.microsoft.com/office/powerpoint/2010/main" val="122361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901AF2-8F08-42E8-BBAA-92CF251CB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1909"/>
            <a:ext cx="10515600" cy="410287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i="1" dirty="0">
                <a:solidFill>
                  <a:srgbClr val="002060"/>
                </a:solidFill>
              </a:rPr>
              <a:t>Diagnoza jest procesem badawczym, którego celem jest rozpoznanie – na podstawie zebranych i ocenionych danych z różnych źródeł – zastanego stanu rzeczy, jego genezy lub przyczyn oraz wyjaśnienie jego znaczenia i tendencji rozwojowych, a także ocena możliwości jego zmiany (lub utrzymania) w kierunku pożądanym.</a:t>
            </a:r>
          </a:p>
          <a:p>
            <a:pPr marL="0" indent="0">
              <a:buNone/>
            </a:pPr>
            <a:endParaRPr lang="pl-PL" sz="2400" i="1" dirty="0"/>
          </a:p>
          <a:p>
            <a:pPr marL="0" indent="0">
              <a:buNone/>
            </a:pPr>
            <a:r>
              <a:rPr lang="pl-PL" sz="1800" dirty="0"/>
              <a:t>Źródło: Ziemski S., Problemy dobrej diagnozy, Wiedza Powszechna, Warszawa 1973</a:t>
            </a:r>
          </a:p>
        </p:txBody>
      </p:sp>
    </p:spTree>
    <p:extLst>
      <p:ext uri="{BB962C8B-B14F-4D97-AF65-F5344CB8AC3E}">
        <p14:creationId xmlns:p14="http://schemas.microsoft.com/office/powerpoint/2010/main" val="422749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A04EAF-7804-4352-8E3F-CAD570C82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401" y="3821775"/>
            <a:ext cx="9952931" cy="2371207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/>
              <a:t>W kolejnych etapach należy odpowiedzieć na następujące pytania:</a:t>
            </a:r>
          </a:p>
          <a:p>
            <a:pPr marL="457200" indent="-457200">
              <a:buAutoNum type="arabicPeriod"/>
            </a:pPr>
            <a:r>
              <a:rPr lang="pl-PL" sz="2400" dirty="0"/>
              <a:t>Jaki jest stan obecny? </a:t>
            </a:r>
          </a:p>
          <a:p>
            <a:pPr marL="457200" indent="-457200">
              <a:buAutoNum type="arabicPeriod"/>
            </a:pPr>
            <a:r>
              <a:rPr lang="pl-PL" sz="2400" dirty="0"/>
              <a:t>Jak chcemy, żeby było? </a:t>
            </a:r>
          </a:p>
          <a:p>
            <a:pPr marL="457200" indent="-457200">
              <a:buAutoNum type="arabicPeriod"/>
            </a:pPr>
            <a:r>
              <a:rPr lang="pl-PL" sz="2400" dirty="0"/>
              <a:t>Dlaczego nie </a:t>
            </a:r>
            <a:r>
              <a:rPr lang="pl-PL" sz="2400" dirty="0" err="1"/>
              <a:t>nie</a:t>
            </a:r>
            <a:r>
              <a:rPr lang="pl-PL" sz="2400" dirty="0"/>
              <a:t> jest tak, jak chcemy, aby było? </a:t>
            </a:r>
          </a:p>
          <a:p>
            <a:pPr marL="457200" indent="-457200">
              <a:buAutoNum type="arabicPeriod"/>
            </a:pPr>
            <a:r>
              <a:rPr lang="pl-PL" sz="2400" dirty="0"/>
              <a:t>Co powinno być objęte rozwojem, aby osiągnąć stan docelowy?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DAB0AE6-DDBF-429C-990C-9088E95FE6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1439397"/>
              </p:ext>
            </p:extLst>
          </p:nvPr>
        </p:nvGraphicFramePr>
        <p:xfrm>
          <a:off x="1166011" y="246272"/>
          <a:ext cx="995293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ytuł 1">
            <a:extLst>
              <a:ext uri="{FF2B5EF4-FFF2-40B4-BE49-F238E27FC236}">
                <a16:creationId xmlns:a16="http://schemas.microsoft.com/office/drawing/2014/main" id="{54783D3A-4698-4335-BDEE-D27886BB4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054"/>
            <a:ext cx="10515600" cy="920750"/>
          </a:xfrm>
        </p:spPr>
        <p:txBody>
          <a:bodyPr/>
          <a:lstStyle/>
          <a:p>
            <a:r>
              <a:rPr lang="pl-PL" u="sng" dirty="0"/>
              <a:t>Etapy prowadzenia diagnozy</a:t>
            </a:r>
          </a:p>
        </p:txBody>
      </p:sp>
    </p:spTree>
    <p:extLst>
      <p:ext uri="{BB962C8B-B14F-4D97-AF65-F5344CB8AC3E}">
        <p14:creationId xmlns:p14="http://schemas.microsoft.com/office/powerpoint/2010/main" val="2806527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FA35C9-6461-419D-B596-DADCF7AB2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6054"/>
            <a:ext cx="10515600" cy="920750"/>
          </a:xfrm>
        </p:spPr>
        <p:txBody>
          <a:bodyPr/>
          <a:lstStyle/>
          <a:p>
            <a:r>
              <a:rPr lang="pl-PL" u="sng" dirty="0">
                <a:solidFill>
                  <a:srgbClr val="002060"/>
                </a:solidFill>
              </a:rPr>
              <a:t>Klasyfikacja źródeł informacji o szkole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48477C-F411-421E-BA5E-A3C0708FE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479" y="2374568"/>
            <a:ext cx="10515600" cy="3455020"/>
          </a:xfrm>
        </p:spPr>
        <p:txBody>
          <a:bodyPr/>
          <a:lstStyle/>
          <a:p>
            <a:r>
              <a:rPr lang="pl-PL" sz="2400" dirty="0"/>
              <a:t>źródła zewnętrzne – pozaszkolne źródła informacji; </a:t>
            </a:r>
          </a:p>
          <a:p>
            <a:r>
              <a:rPr lang="pl-PL" sz="2400" dirty="0"/>
              <a:t>źródła wewnętrzne – źródła informacji pochodzące ze szkoły; </a:t>
            </a:r>
          </a:p>
          <a:p>
            <a:r>
              <a:rPr lang="pl-PL" sz="2400" dirty="0"/>
              <a:t>źródła „twarde” – zasoby informacyjne już istniejące, choć niekoniecznie uświadamiane </a:t>
            </a:r>
            <a:br>
              <a:rPr lang="pl-PL" sz="2400" dirty="0"/>
            </a:br>
            <a:r>
              <a:rPr lang="pl-PL" sz="2400" dirty="0"/>
              <a:t>i wykorzystywane, są danymi ilościowymi; </a:t>
            </a:r>
          </a:p>
          <a:p>
            <a:r>
              <a:rPr lang="pl-PL" sz="2400" dirty="0"/>
              <a:t>źródła „miękkie”, które mają charakter jakościowy, np. wyrażają opinie ekspertów z danej dziedziny.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2649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44BD6212-B7C7-462E-9FA1-1364C5294546}"/>
              </a:ext>
            </a:extLst>
          </p:cNvPr>
          <p:cNvCxnSpPr/>
          <p:nvPr/>
        </p:nvCxnSpPr>
        <p:spPr>
          <a:xfrm>
            <a:off x="6114167" y="2293462"/>
            <a:ext cx="48445" cy="261068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id="{F0BFB77A-DC18-40FD-8A81-2268AB40B94A}"/>
              </a:ext>
            </a:extLst>
          </p:cNvPr>
          <p:cNvCxnSpPr/>
          <p:nvPr/>
        </p:nvCxnSpPr>
        <p:spPr>
          <a:xfrm>
            <a:off x="4903041" y="3577959"/>
            <a:ext cx="2385918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692666E-040C-4931-9DF7-0CD74642A350}"/>
              </a:ext>
            </a:extLst>
          </p:cNvPr>
          <p:cNvSpPr txBox="1"/>
          <p:nvPr/>
        </p:nvSpPr>
        <p:spPr>
          <a:xfrm>
            <a:off x="3509499" y="3367969"/>
            <a:ext cx="133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„Twarde”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92BB512-15BF-4F35-B444-88656DA33324}"/>
              </a:ext>
            </a:extLst>
          </p:cNvPr>
          <p:cNvSpPr txBox="1"/>
          <p:nvPr/>
        </p:nvSpPr>
        <p:spPr>
          <a:xfrm>
            <a:off x="7288959" y="3373582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„Miękkie”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CA0D111-66B8-4397-9873-1FFCEDCD6C38}"/>
              </a:ext>
            </a:extLst>
          </p:cNvPr>
          <p:cNvSpPr txBox="1"/>
          <p:nvPr/>
        </p:nvSpPr>
        <p:spPr>
          <a:xfrm>
            <a:off x="5020376" y="1741011"/>
            <a:ext cx="2504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„</a:t>
            </a:r>
            <a:r>
              <a:rPr lang="pl-PL" sz="2400" dirty="0" err="1"/>
              <a:t>Zewnątrzszkolne</a:t>
            </a:r>
            <a:r>
              <a:rPr lang="pl-PL" sz="2400" dirty="0"/>
              <a:t>”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AFE886C-9327-498E-B7A9-DE265B09C6D9}"/>
              </a:ext>
            </a:extLst>
          </p:cNvPr>
          <p:cNvSpPr txBox="1"/>
          <p:nvPr/>
        </p:nvSpPr>
        <p:spPr>
          <a:xfrm>
            <a:off x="4920156" y="5002098"/>
            <a:ext cx="2604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„Wewnątrzszkolne”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D0BBB34-2E39-4201-BBF5-B967A0B24965}"/>
              </a:ext>
            </a:extLst>
          </p:cNvPr>
          <p:cNvSpPr txBox="1"/>
          <p:nvPr/>
        </p:nvSpPr>
        <p:spPr>
          <a:xfrm flipH="1">
            <a:off x="5243395" y="2280992"/>
            <a:ext cx="265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A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5B561DC-68B0-40CA-AA4A-24E22A998E50}"/>
              </a:ext>
            </a:extLst>
          </p:cNvPr>
          <p:cNvSpPr txBox="1"/>
          <p:nvPr/>
        </p:nvSpPr>
        <p:spPr>
          <a:xfrm flipH="1">
            <a:off x="6567948" y="2233197"/>
            <a:ext cx="265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B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4534836C-3766-4CAD-BFAE-926FC5B52D2E}"/>
              </a:ext>
            </a:extLst>
          </p:cNvPr>
          <p:cNvSpPr txBox="1"/>
          <p:nvPr/>
        </p:nvSpPr>
        <p:spPr>
          <a:xfrm flipH="1">
            <a:off x="5121181" y="4076472"/>
            <a:ext cx="265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C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57CC5B2-A6FA-4DF1-B591-014D1DD70859}"/>
              </a:ext>
            </a:extLst>
          </p:cNvPr>
          <p:cNvSpPr txBox="1"/>
          <p:nvPr/>
        </p:nvSpPr>
        <p:spPr>
          <a:xfrm flipH="1">
            <a:off x="6635570" y="4040914"/>
            <a:ext cx="265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505690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DC9CE0-17CC-4A74-99E9-3B0789DFF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545" y="1487444"/>
            <a:ext cx="6640502" cy="920750"/>
          </a:xfrm>
        </p:spPr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Przykładowe dane o szkole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56B0E3-7A75-40A8-9577-25E1F21D2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375" y="2706162"/>
            <a:ext cx="7851628" cy="2089896"/>
          </a:xfrm>
        </p:spPr>
        <p:txBody>
          <a:bodyPr/>
          <a:lstStyle/>
          <a:p>
            <a:r>
              <a:rPr lang="pl-PL" sz="2400" dirty="0"/>
              <a:t>Z obszaru A: kontrola organu nadzoru pedagogicznego</a:t>
            </a:r>
          </a:p>
          <a:p>
            <a:r>
              <a:rPr lang="pl-PL" sz="2400" dirty="0"/>
              <a:t>Z obszaru B: losy absolwentów</a:t>
            </a:r>
          </a:p>
          <a:p>
            <a:r>
              <a:rPr lang="pl-PL" sz="2400" dirty="0"/>
              <a:t>Z obszaru C: program wychowawczy szkoły</a:t>
            </a:r>
          </a:p>
          <a:p>
            <a:r>
              <a:rPr lang="pl-PL" sz="2400" dirty="0"/>
              <a:t>Z obszaru D: opinie środowiskowe o szkole</a:t>
            </a:r>
          </a:p>
        </p:txBody>
      </p:sp>
    </p:spTree>
    <p:extLst>
      <p:ext uri="{BB962C8B-B14F-4D97-AF65-F5344CB8AC3E}">
        <p14:creationId xmlns:p14="http://schemas.microsoft.com/office/powerpoint/2010/main" val="905442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BD8C97-B740-43F6-B733-3C918C98D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999"/>
            <a:ext cx="10515600" cy="920750"/>
          </a:xfrm>
        </p:spPr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Ważne źródła informacji o szkole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BAB595-73D0-4FBD-B4A9-8B7FBA973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8880"/>
            <a:ext cx="9722817" cy="3455020"/>
          </a:xfrm>
        </p:spPr>
        <p:txBody>
          <a:bodyPr/>
          <a:lstStyle/>
          <a:p>
            <a:r>
              <a:rPr lang="pl-PL" sz="2400" dirty="0"/>
              <a:t>raport z ewaluacji zewnętrznej szkoły; </a:t>
            </a:r>
          </a:p>
          <a:p>
            <a:r>
              <a:rPr lang="pl-PL" sz="2400" dirty="0"/>
              <a:t>raport z przeprowadzonej ewaluacji wewnętrznej, w tym zdefiniowane przez szkołę wnioski i zalecenia do pracy w kolejnym roku szkolnym; </a:t>
            </a:r>
          </a:p>
          <a:p>
            <a:r>
              <a:rPr lang="pl-PL" sz="2400" dirty="0"/>
              <a:t>plan i sprawozdanie z nadzoru pedagogicznego; </a:t>
            </a:r>
          </a:p>
          <a:p>
            <a:r>
              <a:rPr lang="pl-PL" sz="2400" dirty="0"/>
              <a:t>plan pracy szkoły; </a:t>
            </a:r>
          </a:p>
          <a:p>
            <a:r>
              <a:rPr lang="pl-PL" sz="2400" dirty="0"/>
              <a:t>wyniki egzaminów zewnętrznych.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3033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FA68BF-CC13-45C4-B33C-ADB486727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873" y="1504823"/>
            <a:ext cx="7869795" cy="920750"/>
          </a:xfrm>
        </p:spPr>
        <p:txBody>
          <a:bodyPr/>
          <a:lstStyle/>
          <a:p>
            <a:r>
              <a:rPr lang="pl-PL" b="1" u="sng" dirty="0">
                <a:solidFill>
                  <a:srgbClr val="002060"/>
                </a:solidFill>
              </a:rPr>
              <a:t>Analiza źródeł informacji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953AA5-4A80-4E91-9744-06BD6F042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2992" y="2639550"/>
            <a:ext cx="7651792" cy="2713627"/>
          </a:xfrm>
        </p:spPr>
        <p:txBody>
          <a:bodyPr/>
          <a:lstStyle/>
          <a:p>
            <a:pPr marL="266700" indent="-266700">
              <a:buNone/>
            </a:pPr>
            <a:r>
              <a:rPr lang="pl-PL" sz="2400" dirty="0"/>
              <a:t>• samodzielnie pozyskanych przez specjalistę ds. wspomagania, </a:t>
            </a:r>
          </a:p>
          <a:p>
            <a:pPr marL="0" indent="0">
              <a:buNone/>
            </a:pPr>
            <a:r>
              <a:rPr lang="pl-PL" sz="2400" dirty="0"/>
              <a:t>• pozyskane podczas spotkania specjalisty z dyrektorem, </a:t>
            </a:r>
          </a:p>
          <a:p>
            <a:pPr marL="266700" indent="-266700">
              <a:buNone/>
            </a:pPr>
            <a:r>
              <a:rPr lang="pl-PL" sz="2400" dirty="0"/>
              <a:t>• pozyskane podczas spotkania specjalisty z radą pedagogiczną, </a:t>
            </a:r>
          </a:p>
          <a:p>
            <a:pPr marL="266700" indent="-266700">
              <a:buNone/>
            </a:pPr>
            <a:r>
              <a:rPr lang="pl-PL" sz="2400" dirty="0"/>
              <a:t>• pozyskane podczas warsztatu diagnostyczno-rozwojowego.</a:t>
            </a:r>
          </a:p>
        </p:txBody>
      </p:sp>
    </p:spTree>
    <p:extLst>
      <p:ext uri="{BB962C8B-B14F-4D97-AF65-F5344CB8AC3E}">
        <p14:creationId xmlns:p14="http://schemas.microsoft.com/office/powerpoint/2010/main" val="3511502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4AD3C3-73B4-4B2C-96BF-BCE0AA36751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u="sng" dirty="0">
                <a:solidFill>
                  <a:srgbClr val="002060"/>
                </a:solidFill>
              </a:rPr>
              <a:t>Przed rozpoczęciem diagnozy należy poinformować diagnozowane osoby o:</a:t>
            </a:r>
            <a:br>
              <a:rPr lang="pl-PL" b="1" u="sng" dirty="0">
                <a:solidFill>
                  <a:srgbClr val="002060"/>
                </a:solidFill>
              </a:rPr>
            </a:br>
            <a:endParaRPr lang="pl-PL" b="1" u="sng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38258-084C-43EB-8D7E-FDBA51A4C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12" y="2445770"/>
            <a:ext cx="9892375" cy="23866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celu prowadzonej diagnozy,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osobach odpowiedzialnych za przygotowanie i prowadzenie diagnozy,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Proponowanych metodach i narzędziach badawczych,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zasięgu tematycznym diagnozowanego obszaru,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wyborze osób objętych procesem diagnozowania.</a:t>
            </a:r>
          </a:p>
        </p:txBody>
      </p:sp>
    </p:spTree>
    <p:extLst>
      <p:ext uri="{BB962C8B-B14F-4D97-AF65-F5344CB8AC3E}">
        <p14:creationId xmlns:p14="http://schemas.microsoft.com/office/powerpoint/2010/main" val="3833563482"/>
      </p:ext>
    </p:extLst>
  </p:cSld>
  <p:clrMapOvr>
    <a:masterClrMapping/>
  </p:clrMapOvr>
</p:sld>
</file>

<file path=ppt/theme/theme1.xml><?xml version="1.0" encoding="utf-8"?>
<a:theme xmlns:a="http://schemas.openxmlformats.org/drawingml/2006/main" name="bloom2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Aktywizacja uczniów w procesie kształcenia informatycznego I etap</Template>
  <TotalTime>605</TotalTime>
  <Words>580</Words>
  <Application>Microsoft Office PowerPoint</Application>
  <PresentationFormat>Panoramiczny</PresentationFormat>
  <Paragraphs>77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bloom2</vt:lpstr>
      <vt:lpstr>Diagnoza potrzeb szkoły</vt:lpstr>
      <vt:lpstr>Prezentacja programu PowerPoint</vt:lpstr>
      <vt:lpstr>Etapy prowadzenia diagnozy</vt:lpstr>
      <vt:lpstr>Klasyfikacja źródeł informacji o szkole</vt:lpstr>
      <vt:lpstr>Prezentacja programu PowerPoint</vt:lpstr>
      <vt:lpstr>Przykładowe dane o szkole</vt:lpstr>
      <vt:lpstr>Ważne źródła informacji o szkole</vt:lpstr>
      <vt:lpstr>Analiza źródeł informacji</vt:lpstr>
      <vt:lpstr>Przed rozpoczęciem diagnozy należy poinformować diagnozowane osoby o: </vt:lpstr>
      <vt:lpstr>Przebieg spotkania z dyrektorem szkoły</vt:lpstr>
      <vt:lpstr>Proponowany model GROW w rozmowie z dyrektorem szkoły</vt:lpstr>
      <vt:lpstr>Przebieg spotkania z radą pedagogiczną szkoły</vt:lpstr>
      <vt:lpstr>Przebieg spotkania diagnostyczno - rozwojowego</vt:lpstr>
      <vt:lpstr>Roczny plan rozwoju</vt:lpstr>
      <vt:lpstr>Prezentacja została opracowana na podstawie publikacji on-line: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Diagnoza</dc:title>
  <dc:creator>Anna Koludo</dc:creator>
  <cp:lastModifiedBy>Anna Koludo</cp:lastModifiedBy>
  <cp:revision>19</cp:revision>
  <dcterms:created xsi:type="dcterms:W3CDTF">2019-01-26T14:43:54Z</dcterms:created>
  <dcterms:modified xsi:type="dcterms:W3CDTF">2019-01-27T10:11:48Z</dcterms:modified>
</cp:coreProperties>
</file>